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64" r:id="rId2"/>
    <p:sldId id="366" r:id="rId3"/>
    <p:sldId id="386" r:id="rId4"/>
    <p:sldId id="367" r:id="rId5"/>
    <p:sldId id="391" r:id="rId6"/>
    <p:sldId id="368" r:id="rId7"/>
    <p:sldId id="379" r:id="rId8"/>
    <p:sldId id="372" r:id="rId9"/>
    <p:sldId id="385" r:id="rId10"/>
    <p:sldId id="374" r:id="rId11"/>
    <p:sldId id="387" r:id="rId12"/>
    <p:sldId id="375" r:id="rId13"/>
    <p:sldId id="388" r:id="rId14"/>
    <p:sldId id="376" r:id="rId15"/>
    <p:sldId id="389" r:id="rId16"/>
    <p:sldId id="377" r:id="rId17"/>
    <p:sldId id="390" r:id="rId18"/>
    <p:sldId id="382" r:id="rId19"/>
    <p:sldId id="380" r:id="rId20"/>
    <p:sldId id="381" r:id="rId21"/>
    <p:sldId id="383" r:id="rId22"/>
    <p:sldId id="384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8A43275-3B31-4E48-ABE4-EC2E00A7042D}">
          <p14:sldIdLst>
            <p14:sldId id="364"/>
            <p14:sldId id="366"/>
            <p14:sldId id="386"/>
            <p14:sldId id="367"/>
            <p14:sldId id="391"/>
            <p14:sldId id="368"/>
            <p14:sldId id="379"/>
            <p14:sldId id="372"/>
            <p14:sldId id="385"/>
            <p14:sldId id="374"/>
            <p14:sldId id="387"/>
            <p14:sldId id="375"/>
            <p14:sldId id="388"/>
            <p14:sldId id="376"/>
            <p14:sldId id="389"/>
            <p14:sldId id="377"/>
            <p14:sldId id="390"/>
            <p14:sldId id="382"/>
            <p14:sldId id="380"/>
            <p14:sldId id="381"/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0066"/>
    <a:srgbClr val="00468D"/>
    <a:srgbClr val="FFFF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5" autoAdjust="0"/>
    <p:restoredTop sz="96864" autoAdjust="0"/>
  </p:normalViewPr>
  <p:slideViewPr>
    <p:cSldViewPr>
      <p:cViewPr>
        <p:scale>
          <a:sx n="80" d="100"/>
          <a:sy n="80" d="100"/>
        </p:scale>
        <p:origin x="111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3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67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5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54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84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6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9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07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93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1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67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1FA7-CB88-4296-8C7E-CD9BC848693D}" type="datetimeFigureOut">
              <a:rPr lang="ru-RU" smtClean="0"/>
              <a:t>09.07.2019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F7C8-9241-4656-9E44-6CAE6AE02C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5688632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встраиваемая линия раздачи питания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59" y="4797152"/>
            <a:ext cx="3139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преимущество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в  дизайне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0" y="2060848"/>
            <a:ext cx="7591574" cy="28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7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Холодильная витрина </a:t>
            </a:r>
            <a:r>
              <a:rPr lang="ru-RU" sz="2000" b="1" dirty="0">
                <a:solidFill>
                  <a:srgbClr val="FF0000"/>
                </a:solidFill>
                <a:latin typeface="BookAntiqua-Bold"/>
              </a:rPr>
              <a:t>ХВ</a:t>
            </a:r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-1200-1370-02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9" y="177329"/>
            <a:ext cx="5633528" cy="79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0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84011F2-97F6-4AA9-BAE5-9BAC0D144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37355"/>
              </p:ext>
            </p:extLst>
          </p:nvPr>
        </p:nvGraphicFramePr>
        <p:xfrm>
          <a:off x="810217" y="2297273"/>
          <a:ext cx="7438379" cy="3398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599">
                  <a:extLst>
                    <a:ext uri="{9D8B030D-6E8A-4147-A177-3AD203B41FA5}">
                      <a16:colId xmlns:a16="http://schemas.microsoft.com/office/drawing/2014/main" val="1443016830"/>
                    </a:ext>
                  </a:extLst>
                </a:gridCol>
                <a:gridCol w="2540019">
                  <a:extLst>
                    <a:ext uri="{9D8B030D-6E8A-4147-A177-3AD203B41FA5}">
                      <a16:colId xmlns:a16="http://schemas.microsoft.com/office/drawing/2014/main" val="1155859539"/>
                    </a:ext>
                  </a:extLst>
                </a:gridCol>
                <a:gridCol w="1741335">
                  <a:extLst>
                    <a:ext uri="{9D8B030D-6E8A-4147-A177-3AD203B41FA5}">
                      <a16:colId xmlns:a16="http://schemas.microsoft.com/office/drawing/2014/main" val="36732905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200568061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677670954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766540226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ХОЛОДИЛЬНАЯ ВИТРИНА ХВ-1200-1370-02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2909821"/>
                  </a:ext>
                </a:extLst>
              </a:tr>
              <a:tr h="2192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 СТОРОНЫ ОБСЛУЖИВАЮЩЕГО ПЕРСОНАЛА)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25689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98695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холодильная витрина ХВ-1200-1370-02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3547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9202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Тумба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тумба-подставка ТПХ-1370-02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59938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28452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Направляющая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направляющая для подносов НП-1370-02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10993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4376357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ХВ Регата02 1370х900 центр. (дерево)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034085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ХВ Регата02 1370х900 центр. (ДСП)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053526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ХВ Регата02 1370х900 центр. (иск. камень)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77288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3066741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</a:t>
                      </a:r>
                    </a:p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передняя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решетка  Регата02   1370х530 (дерево)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80755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Регата02   1370х530 (ДСП)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448842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 Регата02   1370х530 (СКИНАЛИ) центр. + Комплект поддержки 1370х530 (СКИНАЛИ)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1802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57333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Подсветка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Регата02 - Комплект светильников КСВ-1370-02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793935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методология комплектования линии раздачи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0217" y="2219698"/>
            <a:ext cx="3761783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94356" y="2231693"/>
            <a:ext cx="1045795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9186" y="2704473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61200" y="307886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74595" y="3443214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6423" y="375398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84960" y="4477112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07440" y="5346184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811903" y="4115200"/>
            <a:ext cx="162000" cy="162000"/>
            <a:chOff x="2755170" y="3932072"/>
            <a:chExt cx="162000" cy="162000"/>
          </a:xfrm>
        </p:grpSpPr>
        <p:sp>
          <p:nvSpPr>
            <p:cNvPr id="9" name="Овал 8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" name="Прямая соединительная линия 11"/>
            <p:cNvCxnSpPr>
              <a:stCxn id="9" idx="1"/>
              <a:endCxn id="9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9" idx="3"/>
              <a:endCxn id="9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1811903" y="4305792"/>
            <a:ext cx="162000" cy="162000"/>
            <a:chOff x="2755170" y="3932072"/>
            <a:chExt cx="162000" cy="162000"/>
          </a:xfrm>
        </p:grpSpPr>
        <p:sp>
          <p:nvSpPr>
            <p:cNvPr id="53" name="Овал 52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4" name="Прямая соединительная линия 53"/>
            <p:cNvCxnSpPr>
              <a:stCxn id="53" idx="1"/>
              <a:endCxn id="53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53" idx="3"/>
              <a:endCxn id="53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1822920" y="4856898"/>
            <a:ext cx="162000" cy="162000"/>
            <a:chOff x="2755170" y="3932072"/>
            <a:chExt cx="162000" cy="162000"/>
          </a:xfrm>
        </p:grpSpPr>
        <p:sp>
          <p:nvSpPr>
            <p:cNvPr id="57" name="Овал 56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8" name="Прямая соединительная линия 57"/>
            <p:cNvCxnSpPr>
              <a:stCxn id="57" idx="1"/>
              <a:endCxn id="57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57" idx="3"/>
              <a:endCxn id="57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1822920" y="5047490"/>
            <a:ext cx="162000" cy="162000"/>
            <a:chOff x="2755170" y="3932072"/>
            <a:chExt cx="162000" cy="162000"/>
          </a:xfrm>
        </p:grpSpPr>
        <p:sp>
          <p:nvSpPr>
            <p:cNvPr id="61" name="Овал 60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2" name="Прямая соединительная линия 61"/>
            <p:cNvCxnSpPr>
              <a:stCxn id="61" idx="1"/>
              <a:endCxn id="61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61" idx="3"/>
              <a:endCxn id="61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5264778" y="3841882"/>
            <a:ext cx="554961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264777" y="4583580"/>
            <a:ext cx="675374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5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Мармит 1-х блюд 2-х </a:t>
            </a:r>
            <a:r>
              <a:rPr lang="ru-RU" sz="2000" b="1" dirty="0" err="1">
                <a:solidFill>
                  <a:srgbClr val="0000FF"/>
                </a:solidFill>
                <a:latin typeface="BookAntiqua-Bold"/>
              </a:rPr>
              <a:t>конф</a:t>
            </a:r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. </a:t>
            </a:r>
            <a:r>
              <a:rPr lang="ru-RU" sz="2000" b="1" dirty="0">
                <a:solidFill>
                  <a:srgbClr val="FF0000"/>
                </a:solidFill>
                <a:latin typeface="BookAntiqua-Bold"/>
              </a:rPr>
              <a:t>М1.2</a:t>
            </a:r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-1370-02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28" y="1621325"/>
            <a:ext cx="5289376" cy="47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9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52E68AE-137F-4C81-ACDB-405FE645B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54817"/>
              </p:ext>
            </p:extLst>
          </p:nvPr>
        </p:nvGraphicFramePr>
        <p:xfrm>
          <a:off x="755576" y="1839371"/>
          <a:ext cx="7344815" cy="4367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122594015"/>
                    </a:ext>
                  </a:extLst>
                </a:gridCol>
                <a:gridCol w="2134654">
                  <a:extLst>
                    <a:ext uri="{9D8B030D-6E8A-4147-A177-3AD203B41FA5}">
                      <a16:colId xmlns:a16="http://schemas.microsoft.com/office/drawing/2014/main" val="2569483510"/>
                    </a:ext>
                  </a:extLst>
                </a:gridCol>
                <a:gridCol w="488394">
                  <a:extLst>
                    <a:ext uri="{9D8B030D-6E8A-4147-A177-3AD203B41FA5}">
                      <a16:colId xmlns:a16="http://schemas.microsoft.com/office/drawing/2014/main" val="3078580092"/>
                    </a:ext>
                  </a:extLst>
                </a:gridCol>
                <a:gridCol w="1244614">
                  <a:extLst>
                    <a:ext uri="{9D8B030D-6E8A-4147-A177-3AD203B41FA5}">
                      <a16:colId xmlns:a16="http://schemas.microsoft.com/office/drawing/2014/main" val="2370722876"/>
                    </a:ext>
                  </a:extLst>
                </a:gridCol>
                <a:gridCol w="503039">
                  <a:extLst>
                    <a:ext uri="{9D8B030D-6E8A-4147-A177-3AD203B41FA5}">
                      <a16:colId xmlns:a16="http://schemas.microsoft.com/office/drawing/2014/main" val="743421679"/>
                    </a:ext>
                  </a:extLst>
                </a:gridCol>
                <a:gridCol w="151956">
                  <a:extLst>
                    <a:ext uri="{9D8B030D-6E8A-4147-A177-3AD203B41FA5}">
                      <a16:colId xmlns:a16="http://schemas.microsoft.com/office/drawing/2014/main" val="3092988269"/>
                    </a:ext>
                  </a:extLst>
                </a:gridCol>
                <a:gridCol w="654995">
                  <a:extLst>
                    <a:ext uri="{9D8B030D-6E8A-4147-A177-3AD203B41FA5}">
                      <a16:colId xmlns:a16="http://schemas.microsoft.com/office/drawing/2014/main" val="2126288382"/>
                    </a:ext>
                  </a:extLst>
                </a:gridCol>
                <a:gridCol w="276735">
                  <a:extLst>
                    <a:ext uri="{9D8B030D-6E8A-4147-A177-3AD203B41FA5}">
                      <a16:colId xmlns:a16="http://schemas.microsoft.com/office/drawing/2014/main" val="2106860245"/>
                    </a:ext>
                  </a:extLst>
                </a:gridCol>
                <a:gridCol w="378260">
                  <a:extLst>
                    <a:ext uri="{9D8B030D-6E8A-4147-A177-3AD203B41FA5}">
                      <a16:colId xmlns:a16="http://schemas.microsoft.com/office/drawing/2014/main" val="605358299"/>
                    </a:ext>
                  </a:extLst>
                </a:gridCol>
              </a:tblGrid>
              <a:tr h="30271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МАРМИТ 1-Х БЛЮД 2-Х КОНФ. М1.2-1370-02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1921619"/>
                  </a:ext>
                </a:extLst>
              </a:tr>
              <a:tr h="16192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 СТОРОНЫ ОБСЛУЖИВАЮЩЕГО ПЕРСОНАЛА)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7164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9842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мармит 1-х блюд 2-х </a:t>
                      </a:r>
                      <a:r>
                        <a:rPr lang="ru-RU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конф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М1.2-1370-02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47171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0099046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полка 1-но ярусная П-1-1370-02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96836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полка 2-х ярусная П-2-1370-02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5165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00046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Направляющая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направляющая для подносов НП-1370-02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5216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05166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с отверстиями под полку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М1/2 Регата02 1370х450 центр. (дерево) с отв. под полку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048070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М1/2 Регата02 1370х450 центр. (ДСП) с отв. под полку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075938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М1/2 Регата02 1370х450 центр. (иск. камень) с отв. под полку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84953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0362842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без отверстий под полку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М1/2 Регата02 1370х450 центр. (дерево) без отв. под полку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526208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М1/2 Регата02 1370х450 центр. (ДСП) без отв. под полку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305802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М1/2 Регата02 1370х450 центр. (иск. камень) без отв. под полку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22705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3906751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решетка  Регата02   1370х530 (дерево)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862784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 Регата02   1370х530 (ДСП)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309935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 Регата02   1370х530 (СКИНАЛИ) центр. + Комплект поддержки 1370х530 (СКИНАЛИ)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96383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31524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Подсветка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Регата02 - Комплект светильников КСВ-1370-02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00518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методология комплектования линии раздачи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8157" y="1828635"/>
            <a:ext cx="3883843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932040" y="1841185"/>
            <a:ext cx="1653929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36575" y="231816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6379" y="2864596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29846" y="3239466"/>
            <a:ext cx="554960" cy="566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21853" y="3582943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36379" y="497887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037333" y="3921010"/>
            <a:ext cx="162000" cy="162000"/>
            <a:chOff x="2755170" y="3932072"/>
            <a:chExt cx="162000" cy="162000"/>
          </a:xfrm>
        </p:grpSpPr>
        <p:sp>
          <p:nvSpPr>
            <p:cNvPr id="9" name="Овал 8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" name="Прямая соединительная линия 11"/>
            <p:cNvCxnSpPr>
              <a:stCxn id="9" idx="1"/>
              <a:endCxn id="9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9" idx="3"/>
              <a:endCxn id="9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2037333" y="4111602"/>
            <a:ext cx="162000" cy="162000"/>
            <a:chOff x="2755170" y="3932072"/>
            <a:chExt cx="162000" cy="162000"/>
          </a:xfrm>
        </p:grpSpPr>
        <p:sp>
          <p:nvSpPr>
            <p:cNvPr id="53" name="Овал 52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4" name="Прямая соединительная линия 53"/>
            <p:cNvCxnSpPr>
              <a:stCxn id="53" idx="1"/>
              <a:endCxn id="53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53" idx="3"/>
              <a:endCxn id="53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2037333" y="4618568"/>
            <a:ext cx="162000" cy="162000"/>
            <a:chOff x="2755170" y="3932072"/>
            <a:chExt cx="162000" cy="162000"/>
          </a:xfrm>
        </p:grpSpPr>
        <p:sp>
          <p:nvSpPr>
            <p:cNvPr id="57" name="Овал 56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8" name="Прямая соединительная линия 57"/>
            <p:cNvCxnSpPr>
              <a:stCxn id="57" idx="1"/>
              <a:endCxn id="57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57" idx="3"/>
              <a:endCxn id="57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2037333" y="4809160"/>
            <a:ext cx="162000" cy="162000"/>
            <a:chOff x="2755170" y="3932072"/>
            <a:chExt cx="162000" cy="162000"/>
          </a:xfrm>
        </p:grpSpPr>
        <p:sp>
          <p:nvSpPr>
            <p:cNvPr id="61" name="Овал 60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2" name="Прямая соединительная линия 61"/>
            <p:cNvCxnSpPr>
              <a:stCxn id="61" idx="1"/>
              <a:endCxn id="61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61" idx="3"/>
              <a:endCxn id="61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2061057" y="5318145"/>
            <a:ext cx="162000" cy="162000"/>
            <a:chOff x="2755170" y="3932072"/>
            <a:chExt cx="162000" cy="162000"/>
          </a:xfrm>
        </p:grpSpPr>
        <p:sp>
          <p:nvSpPr>
            <p:cNvPr id="65" name="Овал 64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6" name="Прямая соединительная линия 65"/>
            <p:cNvCxnSpPr>
              <a:stCxn id="65" idx="1"/>
              <a:endCxn id="65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stCxn id="65" idx="3"/>
              <a:endCxn id="65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2061057" y="5508737"/>
            <a:ext cx="162000" cy="162000"/>
            <a:chOff x="2755170" y="3932072"/>
            <a:chExt cx="162000" cy="162000"/>
          </a:xfrm>
        </p:grpSpPr>
        <p:sp>
          <p:nvSpPr>
            <p:cNvPr id="69" name="Овал 68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0" name="Прямая соединительная линия 69"/>
            <p:cNvCxnSpPr>
              <a:stCxn id="69" idx="1"/>
              <a:endCxn id="69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9" idx="3"/>
              <a:endCxn id="69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5542259" y="3656702"/>
            <a:ext cx="685925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510936" y="5096464"/>
            <a:ext cx="685925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923484" y="585384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066385" y="2823828"/>
            <a:ext cx="162000" cy="162000"/>
            <a:chOff x="2755170" y="3932072"/>
            <a:chExt cx="162000" cy="162000"/>
          </a:xfrm>
        </p:grpSpPr>
        <p:sp>
          <p:nvSpPr>
            <p:cNvPr id="51" name="Овал 50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5" name="Прямая соединительная линия 74"/>
            <p:cNvCxnSpPr>
              <a:stCxn id="51" idx="1"/>
              <a:endCxn id="51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stCxn id="51" idx="3"/>
              <a:endCxn id="51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76"/>
          <p:cNvGrpSpPr/>
          <p:nvPr/>
        </p:nvGrpSpPr>
        <p:grpSpPr>
          <a:xfrm>
            <a:off x="2037333" y="4414823"/>
            <a:ext cx="162000" cy="162000"/>
            <a:chOff x="2755170" y="3932072"/>
            <a:chExt cx="162000" cy="162000"/>
          </a:xfrm>
        </p:grpSpPr>
        <p:sp>
          <p:nvSpPr>
            <p:cNvPr id="78" name="Овал 77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9" name="Прямая соединительная линия 78"/>
            <p:cNvCxnSpPr>
              <a:stCxn id="78" idx="1"/>
              <a:endCxn id="78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8" idx="3"/>
              <a:endCxn id="78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628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Мармит 2-х блюд </a:t>
            </a:r>
            <a:r>
              <a:rPr lang="ru-RU" sz="2000" b="1" dirty="0">
                <a:solidFill>
                  <a:srgbClr val="FF0000"/>
                </a:solidFill>
                <a:latin typeface="BookAntiqua-Bold"/>
              </a:rPr>
              <a:t>М2</a:t>
            </a:r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-1500-1840-02-П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60648"/>
            <a:ext cx="5270847" cy="74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EF14119F-9436-4F09-BC4C-0A38DCBC7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6150"/>
              </p:ext>
            </p:extLst>
          </p:nvPr>
        </p:nvGraphicFramePr>
        <p:xfrm>
          <a:off x="641350" y="1669346"/>
          <a:ext cx="7861299" cy="4690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4346">
                  <a:extLst>
                    <a:ext uri="{9D8B030D-6E8A-4147-A177-3AD203B41FA5}">
                      <a16:colId xmlns:a16="http://schemas.microsoft.com/office/drawing/2014/main" val="1958919591"/>
                    </a:ext>
                  </a:extLst>
                </a:gridCol>
                <a:gridCol w="1868993">
                  <a:extLst>
                    <a:ext uri="{9D8B030D-6E8A-4147-A177-3AD203B41FA5}">
                      <a16:colId xmlns:a16="http://schemas.microsoft.com/office/drawing/2014/main" val="1137650901"/>
                    </a:ext>
                  </a:extLst>
                </a:gridCol>
                <a:gridCol w="291247">
                  <a:extLst>
                    <a:ext uri="{9D8B030D-6E8A-4147-A177-3AD203B41FA5}">
                      <a16:colId xmlns:a16="http://schemas.microsoft.com/office/drawing/2014/main" val="2558937319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161658479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581476633"/>
                    </a:ext>
                  </a:extLst>
                </a:gridCol>
                <a:gridCol w="671629">
                  <a:extLst>
                    <a:ext uri="{9D8B030D-6E8A-4147-A177-3AD203B41FA5}">
                      <a16:colId xmlns:a16="http://schemas.microsoft.com/office/drawing/2014/main" val="2186543503"/>
                    </a:ext>
                  </a:extLst>
                </a:gridCol>
                <a:gridCol w="336483">
                  <a:extLst>
                    <a:ext uri="{9D8B030D-6E8A-4147-A177-3AD203B41FA5}">
                      <a16:colId xmlns:a16="http://schemas.microsoft.com/office/drawing/2014/main" val="1245004199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1603536929"/>
                    </a:ext>
                  </a:extLst>
                </a:gridCol>
                <a:gridCol w="128363">
                  <a:extLst>
                    <a:ext uri="{9D8B030D-6E8A-4147-A177-3AD203B41FA5}">
                      <a16:colId xmlns:a16="http://schemas.microsoft.com/office/drawing/2014/main" val="252589124"/>
                    </a:ext>
                  </a:extLst>
                </a:gridCol>
                <a:gridCol w="608862">
                  <a:extLst>
                    <a:ext uri="{9D8B030D-6E8A-4147-A177-3AD203B41FA5}">
                      <a16:colId xmlns:a16="http://schemas.microsoft.com/office/drawing/2014/main" val="3753686536"/>
                    </a:ext>
                  </a:extLst>
                </a:gridCol>
                <a:gridCol w="751564">
                  <a:extLst>
                    <a:ext uri="{9D8B030D-6E8A-4147-A177-3AD203B41FA5}">
                      <a16:colId xmlns:a16="http://schemas.microsoft.com/office/drawing/2014/main" val="827420585"/>
                    </a:ext>
                  </a:extLst>
                </a:gridCol>
                <a:gridCol w="671451">
                  <a:extLst>
                    <a:ext uri="{9D8B030D-6E8A-4147-A177-3AD203B41FA5}">
                      <a16:colId xmlns:a16="http://schemas.microsoft.com/office/drawing/2014/main" val="206476061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656080214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3634727635"/>
                    </a:ext>
                  </a:extLst>
                </a:gridCol>
                <a:gridCol w="186233">
                  <a:extLst>
                    <a:ext uri="{9D8B030D-6E8A-4147-A177-3AD203B41FA5}">
                      <a16:colId xmlns:a16="http://schemas.microsoft.com/office/drawing/2014/main" val="328382803"/>
                    </a:ext>
                  </a:extLst>
                </a:gridCol>
              </a:tblGrid>
              <a:tr h="16192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МАРМИТ 2-Х БЛЮД М2-1500-1840-02-П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11276"/>
                  </a:ext>
                </a:extLst>
              </a:tr>
              <a:tr h="27110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 СТОРОНЫ ОБСЛУЖИВАЮЩЕГО ПЕРСОНАЛА)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7808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418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мармит 2-х блюд М2-1500-1840-02-П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719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659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Тумба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тумба-подставка ТП-1840-02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740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346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Направляющая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направляющая для подносов НП-1840-02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167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51216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полка 1-но ярусная П-1-1840-02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8721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полка 2-х ярусная П-2-1840-02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964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54183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с отверстиями</a:t>
                      </a:r>
                    </a:p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 полку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М2, ОС, ГП, ОП Регата02 1840х900 центр. (дерево) с отв. под полку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2990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М2, ОС, ГП, ОП Регата02 1840х900 центр. (ДСП) с отв. под полку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8780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М2, ОС, ГП, ОП Регата02 1840х900 центр. (иск. камень) с отв. под полку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6845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25335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</a:t>
                      </a:r>
                    </a:p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отверстий под полку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М2, ОС, ГП, ОП Регата02 1840х900 центр. (дерево) без отв. под полку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75110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М2, ОС, ГП, ОП Регата02 1840х900 центр. (ДСП) без отв. под полку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0470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М2, ОС, ГП, ОП Регата02 1840х900 центр. (иск. камень) без отв. под полку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398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484375"/>
                  </a:ext>
                </a:extLst>
              </a:tr>
              <a:tr h="7332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</a:t>
                      </a:r>
                    </a:p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передняя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решетка  Регата02   1840х530 (дерево)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298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 Регата02   1840х530 (ДСП)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49440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 Регата02   1840х530 (СКИНАЛИ) центр. + Комплект поддержки 1840х530 (СКИНАЛИ)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4105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105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Подсветка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Регата02 - Комплект светильников КСВ-1840-02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87223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методология комплектования линии раздачи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4941" y="1591927"/>
            <a:ext cx="3328270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44518" y="1609579"/>
            <a:ext cx="1407602" cy="2703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2204" y="214318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02204" y="247578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5928" y="2824595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02204" y="3681391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43692" y="338245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25928" y="603665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627633" y="4050125"/>
            <a:ext cx="162000" cy="162000"/>
            <a:chOff x="2755170" y="3932072"/>
            <a:chExt cx="162000" cy="162000"/>
          </a:xfrm>
        </p:grpSpPr>
        <p:sp>
          <p:nvSpPr>
            <p:cNvPr id="9" name="Овал 8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" name="Прямая соединительная линия 11"/>
            <p:cNvCxnSpPr>
              <a:stCxn id="9" idx="1"/>
              <a:endCxn id="9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9" idx="3"/>
              <a:endCxn id="9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1627633" y="4252795"/>
            <a:ext cx="162000" cy="162000"/>
            <a:chOff x="2755170" y="3932072"/>
            <a:chExt cx="162000" cy="162000"/>
          </a:xfrm>
        </p:grpSpPr>
        <p:sp>
          <p:nvSpPr>
            <p:cNvPr id="53" name="Овал 52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4" name="Прямая соединительная линия 53"/>
            <p:cNvCxnSpPr>
              <a:stCxn id="53" idx="1"/>
              <a:endCxn id="53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53" idx="3"/>
              <a:endCxn id="53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1641748" y="4596640"/>
            <a:ext cx="162000" cy="162000"/>
            <a:chOff x="2755170" y="3932072"/>
            <a:chExt cx="162000" cy="162000"/>
          </a:xfrm>
        </p:grpSpPr>
        <p:sp>
          <p:nvSpPr>
            <p:cNvPr id="57" name="Овал 56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8" name="Прямая соединительная линия 57"/>
            <p:cNvCxnSpPr>
              <a:stCxn id="57" idx="1"/>
              <a:endCxn id="57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57" idx="3"/>
              <a:endCxn id="57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1641748" y="4787232"/>
            <a:ext cx="162000" cy="162000"/>
            <a:chOff x="2755170" y="3932072"/>
            <a:chExt cx="162000" cy="162000"/>
          </a:xfrm>
        </p:grpSpPr>
        <p:sp>
          <p:nvSpPr>
            <p:cNvPr id="61" name="Овал 60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2" name="Прямая соединительная линия 61"/>
            <p:cNvCxnSpPr>
              <a:stCxn id="61" idx="1"/>
              <a:endCxn id="61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61" idx="3"/>
              <a:endCxn id="61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1664433" y="5490736"/>
            <a:ext cx="162000" cy="162000"/>
            <a:chOff x="2755170" y="3932072"/>
            <a:chExt cx="162000" cy="162000"/>
          </a:xfrm>
        </p:grpSpPr>
        <p:sp>
          <p:nvSpPr>
            <p:cNvPr id="65" name="Овал 64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6" name="Прямая соединительная линия 65"/>
            <p:cNvCxnSpPr>
              <a:stCxn id="65" idx="1"/>
              <a:endCxn id="65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stCxn id="65" idx="3"/>
              <a:endCxn id="65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1654993" y="5685722"/>
            <a:ext cx="162000" cy="162000"/>
            <a:chOff x="2755170" y="3932072"/>
            <a:chExt cx="162000" cy="162000"/>
          </a:xfrm>
        </p:grpSpPr>
        <p:sp>
          <p:nvSpPr>
            <p:cNvPr id="69" name="Овал 68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0" name="Прямая соединительная линия 69"/>
            <p:cNvCxnSpPr>
              <a:stCxn id="69" idx="1"/>
              <a:endCxn id="69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9" idx="3"/>
              <a:endCxn id="69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5868144" y="3844602"/>
            <a:ext cx="711774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044668" y="5276924"/>
            <a:ext cx="724233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539513" y="5145053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1646056" y="3377411"/>
            <a:ext cx="162000" cy="162000"/>
            <a:chOff x="2755170" y="3932072"/>
            <a:chExt cx="162000" cy="162000"/>
          </a:xfrm>
        </p:grpSpPr>
        <p:sp>
          <p:nvSpPr>
            <p:cNvPr id="51" name="Овал 50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5" name="Прямая соединительная линия 74"/>
            <p:cNvCxnSpPr>
              <a:stCxn id="51" idx="1"/>
              <a:endCxn id="51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stCxn id="51" idx="3"/>
              <a:endCxn id="51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76"/>
          <p:cNvGrpSpPr/>
          <p:nvPr/>
        </p:nvGrpSpPr>
        <p:grpSpPr>
          <a:xfrm>
            <a:off x="1641748" y="4959361"/>
            <a:ext cx="162000" cy="162000"/>
            <a:chOff x="2755170" y="3932072"/>
            <a:chExt cx="162000" cy="162000"/>
          </a:xfrm>
        </p:grpSpPr>
        <p:sp>
          <p:nvSpPr>
            <p:cNvPr id="78" name="Овал 77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9" name="Прямая соединительная линия 78"/>
            <p:cNvCxnSpPr>
              <a:stCxn id="78" idx="1"/>
              <a:endCxn id="78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8" idx="3"/>
              <a:endCxn id="78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94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" y="1802214"/>
            <a:ext cx="7056660" cy="42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Кассовый стол с подлокотником КСП-1370-02 (левый/правый)</a:t>
            </a:r>
          </a:p>
        </p:txBody>
      </p:sp>
    </p:spTree>
    <p:extLst>
      <p:ext uri="{BB962C8B-B14F-4D97-AF65-F5344CB8AC3E}">
        <p14:creationId xmlns:p14="http://schemas.microsoft.com/office/powerpoint/2010/main" val="192310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90797A1-E30A-4EBA-A48D-5BE563950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158104"/>
              </p:ext>
            </p:extLst>
          </p:nvPr>
        </p:nvGraphicFramePr>
        <p:xfrm>
          <a:off x="715837" y="1876837"/>
          <a:ext cx="7784333" cy="3961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182">
                  <a:extLst>
                    <a:ext uri="{9D8B030D-6E8A-4147-A177-3AD203B41FA5}">
                      <a16:colId xmlns:a16="http://schemas.microsoft.com/office/drawing/2014/main" val="331457582"/>
                    </a:ext>
                  </a:extLst>
                </a:gridCol>
                <a:gridCol w="3051195">
                  <a:extLst>
                    <a:ext uri="{9D8B030D-6E8A-4147-A177-3AD203B41FA5}">
                      <a16:colId xmlns:a16="http://schemas.microsoft.com/office/drawing/2014/main" val="3366559672"/>
                    </a:ext>
                  </a:extLst>
                </a:gridCol>
                <a:gridCol w="339211">
                  <a:extLst>
                    <a:ext uri="{9D8B030D-6E8A-4147-A177-3AD203B41FA5}">
                      <a16:colId xmlns:a16="http://schemas.microsoft.com/office/drawing/2014/main" val="3732934787"/>
                    </a:ext>
                  </a:extLst>
                </a:gridCol>
                <a:gridCol w="521885">
                  <a:extLst>
                    <a:ext uri="{9D8B030D-6E8A-4147-A177-3AD203B41FA5}">
                      <a16:colId xmlns:a16="http://schemas.microsoft.com/office/drawing/2014/main" val="1491273142"/>
                    </a:ext>
                  </a:extLst>
                </a:gridCol>
                <a:gridCol w="810972">
                  <a:extLst>
                    <a:ext uri="{9D8B030D-6E8A-4147-A177-3AD203B41FA5}">
                      <a16:colId xmlns:a16="http://schemas.microsoft.com/office/drawing/2014/main" val="1658649835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val="2232740669"/>
                    </a:ext>
                  </a:extLst>
                </a:gridCol>
                <a:gridCol w="122720">
                  <a:extLst>
                    <a:ext uri="{9D8B030D-6E8A-4147-A177-3AD203B41FA5}">
                      <a16:colId xmlns:a16="http://schemas.microsoft.com/office/drawing/2014/main" val="2238651834"/>
                    </a:ext>
                  </a:extLst>
                </a:gridCol>
                <a:gridCol w="447330">
                  <a:extLst>
                    <a:ext uri="{9D8B030D-6E8A-4147-A177-3AD203B41FA5}">
                      <a16:colId xmlns:a16="http://schemas.microsoft.com/office/drawing/2014/main" val="2542141201"/>
                    </a:ext>
                  </a:extLst>
                </a:gridCol>
                <a:gridCol w="621867">
                  <a:extLst>
                    <a:ext uri="{9D8B030D-6E8A-4147-A177-3AD203B41FA5}">
                      <a16:colId xmlns:a16="http://schemas.microsoft.com/office/drawing/2014/main" val="796947898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val="1340731029"/>
                    </a:ext>
                  </a:extLst>
                </a:gridCol>
              </a:tblGrid>
              <a:tr h="2502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КАССОВЫЙ СТОЛ С ПОДЛОКОТНИКОМ КСП-1370-02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ПРАВЫЙ ЗАМЫКАЮЩИЙ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ПРАВЫЙ ЗАМЫКАЮЩИЙ</a:t>
                      </a:r>
                      <a:endParaRPr lang="ru-RU" sz="110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0290601"/>
                  </a:ext>
                </a:extLst>
              </a:tr>
              <a:tr h="11037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 СТОРОНЫ ОБСЛУЖИВАЮЩЕГО ПЕРСОНАЛА)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endParaRPr lang="ru-RU" sz="110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99806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14155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кассовый стол с подлокотником КСП-1370-02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115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10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1066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Направляющая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направляющая для подносов НП-1370-02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10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6333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4044883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КС Регата02 1400х900 правая (дерево)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67525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КС Регата02 1400х900 правая (ДСП)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622664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КС Регата02 1400х900 правая (иск. камень)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32582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2152162"/>
                  </a:ext>
                </a:extLst>
              </a:tr>
              <a:tr h="16192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</a:t>
                      </a:r>
                    </a:p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передняя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решетка  Регата02   1370х530 (дерево)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712173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Регата02   1370х530 (ДСП)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156795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 Регата02   1370х530 (СКИНАЛИ) правая + Комплект поддержки 1370х530 (СКИНАЛИ)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80339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8450634"/>
                  </a:ext>
                </a:extLst>
              </a:tr>
              <a:tr h="16192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</a:t>
                      </a:r>
                    </a:p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торцевая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торцевая   Регата02 788х644 (дерево)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764547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торцевая   Регата02 788х644 (ДСП)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39237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торцевая  Регата02 (СКИНАЛИ)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153556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торцевая   Регата02  788х644 (нерж.)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55934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16097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Подсветка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Регата02 - Комплект светильников КСВ-1370-02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865918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методология комплектования линии раздачи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5836" y="1739550"/>
            <a:ext cx="4360219" cy="4096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220072" y="1861130"/>
            <a:ext cx="1824874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51826" y="264137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7664" y="2311402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62749" y="3007699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75620" y="370765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52222" y="4572965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57826" y="5485953"/>
            <a:ext cx="65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682122" y="3359053"/>
            <a:ext cx="162000" cy="162000"/>
            <a:chOff x="2755170" y="3932072"/>
            <a:chExt cx="162000" cy="162000"/>
          </a:xfrm>
        </p:grpSpPr>
        <p:sp>
          <p:nvSpPr>
            <p:cNvPr id="9" name="Овал 8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" name="Прямая соединительная линия 11"/>
            <p:cNvCxnSpPr>
              <a:stCxn id="9" idx="1"/>
              <a:endCxn id="9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9" idx="3"/>
              <a:endCxn id="9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1683904" y="3559021"/>
            <a:ext cx="162000" cy="162000"/>
            <a:chOff x="2755170" y="3932072"/>
            <a:chExt cx="162000" cy="162000"/>
          </a:xfrm>
        </p:grpSpPr>
        <p:sp>
          <p:nvSpPr>
            <p:cNvPr id="53" name="Овал 52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4" name="Прямая соединительная линия 53"/>
            <p:cNvCxnSpPr>
              <a:stCxn id="53" idx="1"/>
              <a:endCxn id="53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53" idx="3"/>
              <a:endCxn id="53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1703239" y="4256372"/>
            <a:ext cx="162000" cy="162000"/>
            <a:chOff x="2755170" y="3932072"/>
            <a:chExt cx="162000" cy="162000"/>
          </a:xfrm>
        </p:grpSpPr>
        <p:sp>
          <p:nvSpPr>
            <p:cNvPr id="57" name="Овал 56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8" name="Прямая соединительная линия 57"/>
            <p:cNvCxnSpPr>
              <a:stCxn id="57" idx="1"/>
              <a:endCxn id="57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57" idx="3"/>
              <a:endCxn id="57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1675489" y="4946473"/>
            <a:ext cx="162000" cy="162000"/>
            <a:chOff x="2755170" y="3932072"/>
            <a:chExt cx="162000" cy="162000"/>
          </a:xfrm>
        </p:grpSpPr>
        <p:sp>
          <p:nvSpPr>
            <p:cNvPr id="65" name="Овал 64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6" name="Прямая соединительная линия 65"/>
            <p:cNvCxnSpPr>
              <a:stCxn id="65" idx="1"/>
              <a:endCxn id="65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stCxn id="65" idx="3"/>
              <a:endCxn id="65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1675489" y="5137065"/>
            <a:ext cx="162000" cy="162000"/>
            <a:chOff x="2755170" y="3932072"/>
            <a:chExt cx="162000" cy="162000"/>
          </a:xfrm>
        </p:grpSpPr>
        <p:sp>
          <p:nvSpPr>
            <p:cNvPr id="69" name="Овал 68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0" name="Прямая соединительная линия 69"/>
            <p:cNvCxnSpPr>
              <a:stCxn id="69" idx="1"/>
              <a:endCxn id="69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9" idx="3"/>
              <a:endCxn id="69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5150123" y="3133689"/>
            <a:ext cx="648072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150123" y="3846711"/>
            <a:ext cx="612402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1703239" y="4052627"/>
            <a:ext cx="162000" cy="162000"/>
            <a:chOff x="2755170" y="3932072"/>
            <a:chExt cx="162000" cy="162000"/>
          </a:xfrm>
        </p:grpSpPr>
        <p:sp>
          <p:nvSpPr>
            <p:cNvPr id="78" name="Овал 77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9" name="Прямая соединительная линия 78"/>
            <p:cNvCxnSpPr>
              <a:stCxn id="78" idx="1"/>
              <a:endCxn id="78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>
              <a:stCxn id="78" idx="3"/>
              <a:endCxn id="78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Прямоугольник 72"/>
          <p:cNvSpPr/>
          <p:nvPr/>
        </p:nvSpPr>
        <p:spPr>
          <a:xfrm>
            <a:off x="4408031" y="4722069"/>
            <a:ext cx="612402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6400349-FEBD-40F8-9099-A2EB55E19A29}"/>
              </a:ext>
            </a:extLst>
          </p:cNvPr>
          <p:cNvGrpSpPr/>
          <p:nvPr/>
        </p:nvGrpSpPr>
        <p:grpSpPr>
          <a:xfrm>
            <a:off x="1703239" y="5326410"/>
            <a:ext cx="162000" cy="162000"/>
            <a:chOff x="2755170" y="3932072"/>
            <a:chExt cx="162000" cy="1620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E16C9A3A-475E-4B73-BECE-9C115088588E}"/>
                </a:ext>
              </a:extLst>
            </p:cNvPr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E2221C86-458A-4866-B3CC-4D8F9E5F931F}"/>
                </a:ext>
              </a:extLst>
            </p:cNvPr>
            <p:cNvCxnSpPr>
              <a:stCxn id="46" idx="1"/>
              <a:endCxn id="46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9D3A7602-E02B-49E1-AAFA-CCC738A479DD}"/>
                </a:ext>
              </a:extLst>
            </p:cNvPr>
            <p:cNvCxnSpPr>
              <a:stCxn id="46" idx="3"/>
              <a:endCxn id="46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16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Готовые объекты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66" y="1610979"/>
            <a:ext cx="6234881" cy="4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Готовые объекты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7" y="1563590"/>
            <a:ext cx="7200000" cy="48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неограниченное количество вариантов декорирования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75" y="1631780"/>
            <a:ext cx="6053658" cy="46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Готовые объекты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4" y="1517682"/>
            <a:ext cx="7200000" cy="47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0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Готовые объекты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70" y="1706186"/>
            <a:ext cx="6162873" cy="46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Видео-ролики готовых объектов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6" y="1772816"/>
            <a:ext cx="852950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45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Варианты декорированных модулей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3318DC-1A37-4AEB-9CE2-9AC1A3C95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2168840"/>
            <a:ext cx="3600000" cy="36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597B3F-BAD0-4B31-9F3B-EFFAE5E09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5" y="1988840"/>
            <a:ext cx="3960000" cy="39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D93F6B-5F64-49B8-95D7-716D2801D00B}"/>
              </a:ext>
            </a:extLst>
          </p:cNvPr>
          <p:cNvSpPr txBox="1"/>
          <p:nvPr/>
        </p:nvSpPr>
        <p:spPr>
          <a:xfrm>
            <a:off x="1151112" y="1955926"/>
            <a:ext cx="7992888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j-lt"/>
                <a:ea typeface="Dotum" pitchFamily="34" charset="-127"/>
              </a:rPr>
              <a:t>натуральное дерево                           искусственный камень и </a:t>
            </a:r>
            <a:r>
              <a:rPr lang="ru-RU" sz="2000" b="1" dirty="0" err="1">
                <a:solidFill>
                  <a:srgbClr val="FF0000"/>
                </a:solidFill>
                <a:latin typeface="+mj-lt"/>
                <a:ea typeface="Dotum" pitchFamily="34" charset="-127"/>
              </a:rPr>
              <a:t>скинали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Dotum" pitchFamily="34" charset="-127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933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023119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состав модулей линии раздачи питания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7538" y="1525446"/>
            <a:ext cx="6526909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С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тойка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для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п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риборов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521669"/>
            <a:ext cx="1178846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922165"/>
            <a:ext cx="1178845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ХВ</a:t>
            </a:r>
            <a:r>
              <a:rPr lang="en-US" b="1" dirty="0">
                <a:solidFill>
                  <a:srgbClr val="FF0000"/>
                </a:solidFill>
              </a:rPr>
              <a:t>-1200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559" y="5555105"/>
            <a:ext cx="4353982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П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оворотный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м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одуль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вн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утренний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7539" y="1928029"/>
            <a:ext cx="4353982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Х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олодильная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в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итрина</a:t>
            </a:r>
            <a:r>
              <a:rPr lang="en-US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BookAntiqua-Bold"/>
              </a:rPr>
              <a:t>1200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, 1500 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[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мм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]</a:t>
            </a:r>
            <a:endParaRPr lang="ru-RU" sz="1600" b="1" dirty="0">
              <a:solidFill>
                <a:srgbClr val="0000FF"/>
              </a:solidFill>
              <a:latin typeface="BookAntiqua-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320305"/>
            <a:ext cx="1178845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</a:t>
            </a:r>
            <a:r>
              <a:rPr lang="en-US" b="1" dirty="0">
                <a:solidFill>
                  <a:srgbClr val="FF0000"/>
                </a:solidFill>
              </a:rPr>
              <a:t>-1500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7538" y="2326713"/>
            <a:ext cx="5736689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О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хлаждающий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с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тол 900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, 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1200,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1500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 [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мм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]</a:t>
            </a:r>
            <a:endParaRPr lang="ru-RU" sz="1600" b="1" dirty="0">
              <a:solidFill>
                <a:srgbClr val="0000FF"/>
              </a:solidFill>
              <a:latin typeface="BookAntiqua-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3174041"/>
            <a:ext cx="1178846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М1.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7539" y="3164141"/>
            <a:ext cx="6310884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М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армит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1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-х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блюд 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BookAntiqua-Bold"/>
              </a:rPr>
              <a:t>2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-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х конфорочный 1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370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[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мм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]</a:t>
            </a:r>
            <a:endParaRPr lang="ru-RU" sz="1600" b="1" dirty="0">
              <a:solidFill>
                <a:srgbClr val="0000FF"/>
              </a:solidFill>
              <a:latin typeface="BookAntiqua-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558126"/>
            <a:ext cx="1178845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М1.3С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7539" y="3556154"/>
            <a:ext cx="6310884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М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армит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1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-х блюд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под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3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-и </a:t>
            </a:r>
            <a:r>
              <a:rPr lang="ru-RU" sz="1600" b="1" dirty="0" err="1">
                <a:solidFill>
                  <a:srgbClr val="0000FF"/>
                </a:solidFill>
                <a:latin typeface="BookAntiqua-Bold"/>
              </a:rPr>
              <a:t>электро</a:t>
            </a:r>
            <a:r>
              <a:rPr lang="ru-RU" sz="1600" b="1" dirty="0" err="1">
                <a:solidFill>
                  <a:srgbClr val="FF0000"/>
                </a:solidFill>
                <a:latin typeface="BookAntiqua-Bold"/>
              </a:rPr>
              <a:t>с</a:t>
            </a:r>
            <a:r>
              <a:rPr lang="ru-RU" sz="1600" b="1" dirty="0" err="1">
                <a:solidFill>
                  <a:srgbClr val="0000FF"/>
                </a:solidFill>
                <a:latin typeface="BookAntiqua-Bold"/>
              </a:rPr>
              <a:t>упницы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 1370 [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мм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]</a:t>
            </a:r>
            <a:endParaRPr lang="ru-RU" sz="1600" b="1" dirty="0">
              <a:solidFill>
                <a:srgbClr val="0000FF"/>
              </a:solidFill>
              <a:latin typeface="BookAntiqua-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3951100"/>
            <a:ext cx="1178845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М2</a:t>
            </a:r>
            <a:r>
              <a:rPr lang="en-US" b="1" dirty="0">
                <a:solidFill>
                  <a:srgbClr val="FF0000"/>
                </a:solidFill>
              </a:rPr>
              <a:t>-1500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7537" y="3956964"/>
            <a:ext cx="6454903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М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армит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2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-х блюд паровой 900, 1200,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1500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[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мм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]</a:t>
            </a:r>
            <a:endParaRPr lang="ru-RU" sz="1600" b="1" dirty="0">
              <a:solidFill>
                <a:srgbClr val="0000FF"/>
              </a:solidFill>
              <a:latin typeface="BookAntiqua-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4353599"/>
            <a:ext cx="1185018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НС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ru-RU" b="1" dirty="0">
                <a:solidFill>
                  <a:srgbClr val="FF0000"/>
                </a:solidFill>
              </a:rPr>
              <a:t>9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7558" y="4349938"/>
            <a:ext cx="6516890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Н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ейтральный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с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тол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940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, 1240, 1370, 1540, 1670, 1840 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[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мм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]</a:t>
            </a:r>
            <a:endParaRPr lang="ru-RU" sz="1600" b="1" dirty="0">
              <a:solidFill>
                <a:srgbClr val="0000FF"/>
              </a:solidFill>
              <a:latin typeface="BookAntiqua-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5150979"/>
            <a:ext cx="1185018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ПМВШ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576" y="5551915"/>
            <a:ext cx="1178845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ПМВН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4174" y="5153182"/>
            <a:ext cx="4353982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П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оворотный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м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одуль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в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не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ш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ний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576" y="4753495"/>
            <a:ext cx="1185018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КСП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94783" y="4749834"/>
            <a:ext cx="4353982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К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ассовый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с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тол с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п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одлокотником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 1370 [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мм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]</a:t>
            </a:r>
            <a:endParaRPr lang="ru-RU" sz="1600" b="1" dirty="0">
              <a:solidFill>
                <a:srgbClr val="0000FF"/>
              </a:solidFill>
              <a:latin typeface="BookAntiqua-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576" y="5947584"/>
            <a:ext cx="1181607" cy="324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МПТ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90163" y="5944499"/>
            <a:ext cx="4353982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М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одуль для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п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одогрева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т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арелок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61DD7-D0F5-46FE-93E4-926374FBB609}"/>
              </a:ext>
            </a:extLst>
          </p:cNvPr>
          <p:cNvSpPr txBox="1"/>
          <p:nvPr/>
        </p:nvSpPr>
        <p:spPr>
          <a:xfrm>
            <a:off x="756767" y="2746440"/>
            <a:ext cx="117884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ОП</a:t>
            </a:r>
            <a:r>
              <a:rPr lang="en-US" b="1" dirty="0">
                <a:solidFill>
                  <a:srgbClr val="FF0000"/>
                </a:solidFill>
              </a:rPr>
              <a:t>-1500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7AA0EC-FCE1-4579-95C4-95E328EC8743}"/>
              </a:ext>
            </a:extLst>
          </p:cNvPr>
          <p:cNvSpPr txBox="1"/>
          <p:nvPr/>
        </p:nvSpPr>
        <p:spPr>
          <a:xfrm>
            <a:off x="2078729" y="2752848"/>
            <a:ext cx="5736689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О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хлаждаемая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п</a:t>
            </a:r>
            <a:r>
              <a:rPr lang="ru-RU" sz="1600" b="1" dirty="0">
                <a:solidFill>
                  <a:srgbClr val="0026DA"/>
                </a:solidFill>
                <a:latin typeface="BookAntiqua-Bold"/>
              </a:rPr>
              <a:t>оверхность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 900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, 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1200, </a:t>
            </a:r>
            <a:r>
              <a:rPr lang="ru-RU" sz="1600" b="1" dirty="0">
                <a:solidFill>
                  <a:srgbClr val="FF0000"/>
                </a:solidFill>
                <a:latin typeface="BookAntiqua-Bold"/>
              </a:rPr>
              <a:t>1500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 [</a:t>
            </a:r>
            <a:r>
              <a:rPr lang="ru-RU" sz="1600" b="1" dirty="0">
                <a:solidFill>
                  <a:srgbClr val="0000FF"/>
                </a:solidFill>
                <a:latin typeface="BookAntiqua-Bold"/>
              </a:rPr>
              <a:t>мм</a:t>
            </a:r>
            <a:r>
              <a:rPr lang="en-US" sz="1600" b="1" dirty="0">
                <a:solidFill>
                  <a:srgbClr val="0000FF"/>
                </a:solidFill>
                <a:latin typeface="BookAntiqua-Bold"/>
              </a:rPr>
              <a:t>]</a:t>
            </a:r>
            <a:endParaRPr lang="ru-RU" sz="1600" b="1" dirty="0">
              <a:solidFill>
                <a:srgbClr val="0000FF"/>
              </a:solidFill>
              <a:latin typeface="BookAntiqua-Bold"/>
            </a:endParaRPr>
          </a:p>
        </p:txBody>
      </p:sp>
    </p:spTree>
    <p:extLst>
      <p:ext uri="{BB962C8B-B14F-4D97-AF65-F5344CB8AC3E}">
        <p14:creationId xmlns:p14="http://schemas.microsoft.com/office/powerpoint/2010/main" val="316667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023119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Расшифровка маркировки модулей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C262CF-E02E-4E64-8F1F-C1FCAC5B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76" y="1938636"/>
            <a:ext cx="7388062" cy="3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769441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методология комплектования линии раздачи</a:t>
            </a:r>
          </a:p>
          <a:p>
            <a:r>
              <a:rPr lang="ru-RU" sz="2000" b="1" dirty="0">
                <a:solidFill>
                  <a:srgbClr val="FF0000"/>
                </a:solidFill>
                <a:latin typeface="+mj-lt"/>
                <a:ea typeface="Dotum" pitchFamily="34" charset="-127"/>
              </a:rPr>
              <a:t>позиционирование модулей со стороны обслуживающего персонала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2132856"/>
            <a:ext cx="8316416" cy="189601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55576" y="3080862"/>
            <a:ext cx="118206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СП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11760" y="3080862"/>
            <a:ext cx="113170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ХВ-1200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95936" y="3080862"/>
            <a:ext cx="122413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М1.2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52120" y="3080862"/>
            <a:ext cx="1152128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М2-1500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49363" y="3080862"/>
            <a:ext cx="121106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КСП</a:t>
            </a: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83567" y="5242554"/>
            <a:ext cx="2508155" cy="694532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55576" y="5229200"/>
            <a:ext cx="237626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левый замыкающий</a:t>
            </a:r>
          </a:p>
        </p:txBody>
      </p:sp>
      <p:cxnSp>
        <p:nvCxnSpPr>
          <p:cNvPr id="35" name="Прямая соединительная линия 34"/>
          <p:cNvCxnSpPr>
            <a:endCxn id="34" idx="0"/>
          </p:cNvCxnSpPr>
          <p:nvPr/>
        </p:nvCxnSpPr>
        <p:spPr>
          <a:xfrm>
            <a:off x="1344064" y="3645024"/>
            <a:ext cx="599644" cy="1584176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6203458" y="5242554"/>
            <a:ext cx="2508155" cy="694532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275467" y="5229200"/>
            <a:ext cx="237626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правый замыкающий</a:t>
            </a:r>
          </a:p>
        </p:txBody>
      </p:sp>
      <p:cxnSp>
        <p:nvCxnSpPr>
          <p:cNvPr id="39" name="Прямая соединительная линия 38"/>
          <p:cNvCxnSpPr>
            <a:endCxn id="38" idx="0"/>
          </p:cNvCxnSpPr>
          <p:nvPr/>
        </p:nvCxnSpPr>
        <p:spPr>
          <a:xfrm flipH="1">
            <a:off x="7463599" y="3658378"/>
            <a:ext cx="420770" cy="1570822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3419872" y="5249231"/>
            <a:ext cx="2508155" cy="694532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543462" y="5373216"/>
            <a:ext cx="2376264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центральный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670196" y="3638347"/>
            <a:ext cx="0" cy="1604207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41" idx="3"/>
          </p:cNvCxnSpPr>
          <p:nvPr/>
        </p:nvCxnSpPr>
        <p:spPr>
          <a:xfrm flipH="1">
            <a:off x="4673950" y="3624993"/>
            <a:ext cx="1554861" cy="1624238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41" idx="3"/>
          </p:cNvCxnSpPr>
          <p:nvPr/>
        </p:nvCxnSpPr>
        <p:spPr>
          <a:xfrm>
            <a:off x="3012305" y="3638347"/>
            <a:ext cx="1661645" cy="1610884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5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769441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методология комплектования линии раздачи</a:t>
            </a:r>
          </a:p>
          <a:p>
            <a:r>
              <a:rPr lang="ru-RU" sz="2000" b="1" dirty="0">
                <a:solidFill>
                  <a:srgbClr val="FF0000"/>
                </a:solidFill>
                <a:latin typeface="+mj-lt"/>
                <a:ea typeface="Dotum" pitchFamily="34" charset="-127"/>
              </a:rPr>
              <a:t>Вид со стороны посетителей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5" y="2708920"/>
            <a:ext cx="8388424" cy="27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05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Стойка для приборов </a:t>
            </a:r>
            <a:r>
              <a:rPr lang="ru-RU" sz="2000" b="1" dirty="0">
                <a:solidFill>
                  <a:srgbClr val="FF0000"/>
                </a:solidFill>
                <a:latin typeface="BookAntiqua-Bold"/>
              </a:rPr>
              <a:t>СП</a:t>
            </a:r>
            <a:r>
              <a:rPr lang="ru-RU" sz="2000" b="1" dirty="0">
                <a:solidFill>
                  <a:srgbClr val="0000FF"/>
                </a:solidFill>
                <a:latin typeface="BookAntiqua-Bold"/>
              </a:rPr>
              <a:t>-774-940-02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38" y="411571"/>
            <a:ext cx="5213334" cy="73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2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8BDB1A8-270A-4C39-9BBF-51204CBE9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02566"/>
              </p:ext>
            </p:extLst>
          </p:nvPr>
        </p:nvGraphicFramePr>
        <p:xfrm>
          <a:off x="611559" y="1696495"/>
          <a:ext cx="7992889" cy="4495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40">
                  <a:extLst>
                    <a:ext uri="{9D8B030D-6E8A-4147-A177-3AD203B41FA5}">
                      <a16:colId xmlns:a16="http://schemas.microsoft.com/office/drawing/2014/main" val="3494194191"/>
                    </a:ext>
                  </a:extLst>
                </a:gridCol>
                <a:gridCol w="2721965">
                  <a:extLst>
                    <a:ext uri="{9D8B030D-6E8A-4147-A177-3AD203B41FA5}">
                      <a16:colId xmlns:a16="http://schemas.microsoft.com/office/drawing/2014/main" val="1197017992"/>
                    </a:ext>
                  </a:extLst>
                </a:gridCol>
                <a:gridCol w="1949204">
                  <a:extLst>
                    <a:ext uri="{9D8B030D-6E8A-4147-A177-3AD203B41FA5}">
                      <a16:colId xmlns:a16="http://schemas.microsoft.com/office/drawing/2014/main" val="410320106"/>
                    </a:ext>
                  </a:extLst>
                </a:gridCol>
                <a:gridCol w="738160">
                  <a:extLst>
                    <a:ext uri="{9D8B030D-6E8A-4147-A177-3AD203B41FA5}">
                      <a16:colId xmlns:a16="http://schemas.microsoft.com/office/drawing/2014/main" val="1116179197"/>
                    </a:ext>
                  </a:extLst>
                </a:gridCol>
                <a:gridCol w="738160">
                  <a:extLst>
                    <a:ext uri="{9D8B030D-6E8A-4147-A177-3AD203B41FA5}">
                      <a16:colId xmlns:a16="http://schemas.microsoft.com/office/drawing/2014/main" val="791648980"/>
                    </a:ext>
                  </a:extLst>
                </a:gridCol>
                <a:gridCol w="738160">
                  <a:extLst>
                    <a:ext uri="{9D8B030D-6E8A-4147-A177-3AD203B41FA5}">
                      <a16:colId xmlns:a16="http://schemas.microsoft.com/office/drawing/2014/main" val="3677431597"/>
                    </a:ext>
                  </a:extLst>
                </a:gridCol>
              </a:tblGrid>
              <a:tr h="3000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СТОЙКА ДЛЯ ПРИБОРОВ СП-774-940-02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ЛЕВАЯ ЗАМЫКАЮЩАЯ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514398699"/>
                  </a:ext>
                </a:extLst>
              </a:tr>
              <a:tr h="1693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 СТОРОНЫ ОБСЛУЖИВАЮЩЕГО ПЕРСОНАЛА)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115239998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2547291828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стойка для приборов СП-774-940-02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1461399994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054518811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Тумба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тумба-подставка ТП-МПХ- 940-02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987729018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1766227509"/>
                  </a:ext>
                </a:extLst>
              </a:tr>
              <a:tr h="16931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Направляющая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направляющая для подносов НП- 940-02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077855429"/>
                  </a:ext>
                </a:extLst>
              </a:tr>
              <a:tr h="1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 - направляющая для хранения подносов НХП-940-02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937957174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475194054"/>
                  </a:ext>
                </a:extLst>
              </a:tr>
              <a:tr h="16931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МПХ Регата02  970х900 левая (дерево)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378900704"/>
                  </a:ext>
                </a:extLst>
              </a:tr>
              <a:tr h="1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МПХ Регата02  970х900 левая (ДСП)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578821111"/>
                  </a:ext>
                </a:extLst>
              </a:tr>
              <a:tr h="1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Столешница для МПХ Регата02  970х900 левая (иск. камень)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448098263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1089285790"/>
                  </a:ext>
                </a:extLst>
              </a:tr>
              <a:tr h="16931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решетка  Регата02    940х530 (дерево)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522423781"/>
                  </a:ext>
                </a:extLst>
              </a:tr>
              <a:tr h="1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Регата02    940х530 (ДСП)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66489933"/>
                  </a:ext>
                </a:extLst>
              </a:tr>
              <a:tr h="300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передняя  Регата02    940х530 (СКИНАЛИ) левая + Комплект поддержки  940х530 (СКИНАЛИ)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51407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968800635"/>
                  </a:ext>
                </a:extLst>
              </a:tr>
              <a:tr h="16931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торцевая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торцевая   Регата02 788х644 (дерево)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1489680505"/>
                  </a:ext>
                </a:extLst>
              </a:tr>
              <a:tr h="1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торцевая   Регата02 788х644 (ДСП)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903931375"/>
                  </a:ext>
                </a:extLst>
              </a:tr>
              <a:tr h="1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торцевая  Регата02 (СКИНАЛИ)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259892156"/>
                  </a:ext>
                </a:extLst>
              </a:tr>
              <a:tr h="169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Панель торцевая   Регата02  788х644 (нерж.)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4089113988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3895751194"/>
                  </a:ext>
                </a:extLst>
              </a:tr>
              <a:tr h="169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Подсветка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Регата02 - Комплект светильников КСВ- 940-02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2535960819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7992888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методология комплектования линии раздачи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4" y="539645"/>
            <a:ext cx="2723965" cy="50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7544" y="1706164"/>
            <a:ext cx="3532408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385196" y="1695109"/>
            <a:ext cx="1741088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93517" y="2218153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93517" y="2539295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05826" y="3086239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29127" y="3411397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36145" y="4152560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11787" y="4939722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05826" y="5850269"/>
            <a:ext cx="41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535409" y="3772617"/>
            <a:ext cx="162000" cy="162000"/>
            <a:chOff x="2755170" y="3932072"/>
            <a:chExt cx="162000" cy="162000"/>
          </a:xfrm>
        </p:grpSpPr>
        <p:sp>
          <p:nvSpPr>
            <p:cNvPr id="9" name="Овал 8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" name="Прямая соединительная линия 11"/>
            <p:cNvCxnSpPr>
              <a:stCxn id="9" idx="1"/>
              <a:endCxn id="9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9" idx="3"/>
              <a:endCxn id="9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1535409" y="3963209"/>
            <a:ext cx="162000" cy="162000"/>
            <a:chOff x="2755170" y="3932072"/>
            <a:chExt cx="162000" cy="162000"/>
          </a:xfrm>
        </p:grpSpPr>
        <p:sp>
          <p:nvSpPr>
            <p:cNvPr id="53" name="Овал 52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4" name="Прямая соединительная линия 53"/>
            <p:cNvCxnSpPr>
              <a:stCxn id="53" idx="1"/>
              <a:endCxn id="53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>
              <a:stCxn id="53" idx="3"/>
              <a:endCxn id="53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1551625" y="4511213"/>
            <a:ext cx="162000" cy="162000"/>
            <a:chOff x="2755170" y="3932072"/>
            <a:chExt cx="162000" cy="162000"/>
          </a:xfrm>
        </p:grpSpPr>
        <p:sp>
          <p:nvSpPr>
            <p:cNvPr id="57" name="Овал 56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8" name="Прямая соединительная линия 57"/>
            <p:cNvCxnSpPr>
              <a:stCxn id="57" idx="1"/>
              <a:endCxn id="57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>
              <a:stCxn id="57" idx="3"/>
              <a:endCxn id="57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1551625" y="4701805"/>
            <a:ext cx="162000" cy="162000"/>
            <a:chOff x="2755170" y="3932072"/>
            <a:chExt cx="162000" cy="162000"/>
          </a:xfrm>
        </p:grpSpPr>
        <p:sp>
          <p:nvSpPr>
            <p:cNvPr id="61" name="Овал 60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2" name="Прямая соединительная линия 61"/>
            <p:cNvCxnSpPr>
              <a:stCxn id="61" idx="1"/>
              <a:endCxn id="61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>
              <a:stCxn id="61" idx="3"/>
              <a:endCxn id="61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1550991" y="5292318"/>
            <a:ext cx="162000" cy="162000"/>
            <a:chOff x="2755170" y="3932072"/>
            <a:chExt cx="162000" cy="162000"/>
          </a:xfrm>
        </p:grpSpPr>
        <p:sp>
          <p:nvSpPr>
            <p:cNvPr id="65" name="Овал 64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6" name="Прямая соединительная линия 65"/>
            <p:cNvCxnSpPr>
              <a:stCxn id="65" idx="1"/>
              <a:endCxn id="65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stCxn id="65" idx="3"/>
              <a:endCxn id="65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1550991" y="5482910"/>
            <a:ext cx="162000" cy="162000"/>
            <a:chOff x="2755170" y="3932072"/>
            <a:chExt cx="162000" cy="162000"/>
          </a:xfrm>
        </p:grpSpPr>
        <p:sp>
          <p:nvSpPr>
            <p:cNvPr id="69" name="Овал 68"/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0" name="Прямая соединительная линия 69"/>
            <p:cNvCxnSpPr>
              <a:stCxn id="69" idx="1"/>
              <a:endCxn id="69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>
              <a:stCxn id="69" idx="3"/>
              <a:endCxn id="69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4987298" y="3528991"/>
            <a:ext cx="664821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975197" y="4223181"/>
            <a:ext cx="676921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263287" y="5070872"/>
            <a:ext cx="711910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0DBAF4D-D0CD-480D-8FDF-3AA763C5FFBA}"/>
              </a:ext>
            </a:extLst>
          </p:cNvPr>
          <p:cNvGrpSpPr/>
          <p:nvPr/>
        </p:nvGrpSpPr>
        <p:grpSpPr>
          <a:xfrm>
            <a:off x="1511685" y="3086132"/>
            <a:ext cx="162000" cy="162000"/>
            <a:chOff x="2755170" y="3932072"/>
            <a:chExt cx="162000" cy="162000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AE9122CF-2D85-4969-AC35-25E3AF503BC4}"/>
                </a:ext>
              </a:extLst>
            </p:cNvPr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A7F1DFF3-6E12-46B3-98D6-F8FA84BF2AA3}"/>
                </a:ext>
              </a:extLst>
            </p:cNvPr>
            <p:cNvCxnSpPr>
              <a:stCxn id="51" idx="1"/>
              <a:endCxn id="51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12AE5723-A7B7-479A-B61A-55BF6C8D57B8}"/>
                </a:ext>
              </a:extLst>
            </p:cNvPr>
            <p:cNvCxnSpPr>
              <a:stCxn id="51" idx="3"/>
              <a:endCxn id="51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AD7F59BC-D92C-4CB7-B80B-6ADABC2FA1CC}"/>
              </a:ext>
            </a:extLst>
          </p:cNvPr>
          <p:cNvGrpSpPr/>
          <p:nvPr/>
        </p:nvGrpSpPr>
        <p:grpSpPr>
          <a:xfrm>
            <a:off x="1550991" y="5686823"/>
            <a:ext cx="162000" cy="162000"/>
            <a:chOff x="2755170" y="3932072"/>
            <a:chExt cx="162000" cy="1620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E080B0E1-E112-40B8-9AE2-18D42169F41C}"/>
                </a:ext>
              </a:extLst>
            </p:cNvPr>
            <p:cNvSpPr/>
            <p:nvPr/>
          </p:nvSpPr>
          <p:spPr>
            <a:xfrm>
              <a:off x="2755170" y="3932072"/>
              <a:ext cx="162000" cy="162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2D2A3FAA-DF65-4EBF-81C6-6CE8C484CEB4}"/>
                </a:ext>
              </a:extLst>
            </p:cNvPr>
            <p:cNvCxnSpPr>
              <a:stCxn id="78" idx="1"/>
              <a:endCxn id="78" idx="5"/>
            </p:cNvCxnSpPr>
            <p:nvPr/>
          </p:nvCxnSpPr>
          <p:spPr>
            <a:xfrm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A0CE9788-4103-4ECA-9E6E-9E9FD79D4A69}"/>
                </a:ext>
              </a:extLst>
            </p:cNvPr>
            <p:cNvCxnSpPr>
              <a:stCxn id="78" idx="3"/>
              <a:endCxn id="78" idx="7"/>
            </p:cNvCxnSpPr>
            <p:nvPr/>
          </p:nvCxnSpPr>
          <p:spPr>
            <a:xfrm flipV="1">
              <a:off x="2778894" y="3955796"/>
              <a:ext cx="114552" cy="1145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775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13637</TotalTime>
  <Words>1159</Words>
  <Application>Microsoft Office PowerPoint</Application>
  <PresentationFormat>Экран (4:3)</PresentationFormat>
  <Paragraphs>235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BookAntiqua-Bold</vt:lpstr>
      <vt:lpstr>Calibri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Левада Виктор Васильевич</dc:creator>
  <cp:lastModifiedBy> </cp:lastModifiedBy>
  <cp:revision>1452</cp:revision>
  <cp:lastPrinted>2018-12-12T13:43:33Z</cp:lastPrinted>
  <dcterms:created xsi:type="dcterms:W3CDTF">2012-08-24T14:33:39Z</dcterms:created>
  <dcterms:modified xsi:type="dcterms:W3CDTF">2019-07-09T10:13:07Z</dcterms:modified>
</cp:coreProperties>
</file>